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2438400"/>
          </a:xfrm>
        </p:spPr>
        <p:txBody>
          <a:bodyPr>
            <a:normAutofit/>
          </a:bodyPr>
          <a:lstStyle/>
          <a:p>
            <a:r>
              <a:rPr lang="en-US" dirty="0" smtClean="0">
                <a:latin typeface="Arial Rounded MT Bold" pitchFamily="34" charset="0"/>
              </a:rPr>
              <a:t>Physical Fitness</a:t>
            </a:r>
            <a:br>
              <a:rPr lang="en-US" dirty="0" smtClean="0">
                <a:latin typeface="Arial Rounded MT Bold" pitchFamily="34" charset="0"/>
              </a:rPr>
            </a:br>
            <a:r>
              <a:rPr lang="en-US" dirty="0" smtClean="0">
                <a:latin typeface="Arial Rounded MT Bold" pitchFamily="34" charset="0"/>
              </a:rPr>
              <a:t>&amp;</a:t>
            </a:r>
            <a:br>
              <a:rPr lang="en-US" dirty="0" smtClean="0">
                <a:latin typeface="Arial Rounded MT Bold" pitchFamily="34" charset="0"/>
              </a:rPr>
            </a:br>
            <a:r>
              <a:rPr lang="en-US" dirty="0" smtClean="0">
                <a:latin typeface="Arial Rounded MT Bold" pitchFamily="34" charset="0"/>
              </a:rPr>
              <a:t>Body Posture</a:t>
            </a:r>
            <a:endParaRPr lang="en-US" dirty="0">
              <a:latin typeface="Arial Rounded MT Bold" pitchFamily="34" charset="0"/>
            </a:endParaRPr>
          </a:p>
        </p:txBody>
      </p:sp>
      <p:sp>
        <p:nvSpPr>
          <p:cNvPr id="3" name="Subtitle 2"/>
          <p:cNvSpPr>
            <a:spLocks noGrp="1"/>
          </p:cNvSpPr>
          <p:nvPr>
            <p:ph type="subTitle" idx="1"/>
          </p:nvPr>
        </p:nvSpPr>
        <p:spPr>
          <a:xfrm>
            <a:off x="1371600" y="3581400"/>
            <a:ext cx="6400800" cy="1752600"/>
          </a:xfrm>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914400"/>
          </a:xfrm>
        </p:spPr>
        <p:txBody>
          <a:bodyPr>
            <a:noAutofit/>
          </a:bodyPr>
          <a:lstStyle/>
          <a:p>
            <a:r>
              <a:rPr lang="en-US" sz="3600" b="1" dirty="0" smtClean="0">
                <a:latin typeface="Arial Rounded MT Bold" pitchFamily="34" charset="0"/>
              </a:rPr>
              <a:t>How to Improve Body Posture</a:t>
            </a:r>
            <a:br>
              <a:rPr lang="en-US" sz="3600" b="1" dirty="0" smtClean="0">
                <a:latin typeface="Arial Rounded MT Bold" pitchFamily="34" charset="0"/>
              </a:rPr>
            </a:br>
            <a:endParaRPr lang="en-US" sz="3600" b="1" dirty="0">
              <a:latin typeface="Arial Rounded MT Bold" pitchFamily="34" charset="0"/>
            </a:endParaRPr>
          </a:p>
        </p:txBody>
      </p:sp>
      <p:sp>
        <p:nvSpPr>
          <p:cNvPr id="3" name="Content Placeholder 2"/>
          <p:cNvSpPr>
            <a:spLocks noGrp="1"/>
          </p:cNvSpPr>
          <p:nvPr>
            <p:ph idx="1"/>
          </p:nvPr>
        </p:nvSpPr>
        <p:spPr>
          <a:xfrm>
            <a:off x="0" y="990600"/>
            <a:ext cx="9144000" cy="5867400"/>
          </a:xfrm>
        </p:spPr>
        <p:txBody>
          <a:bodyPr>
            <a:normAutofit fontScale="85000" lnSpcReduction="20000"/>
          </a:bodyPr>
          <a:lstStyle/>
          <a:p>
            <a:r>
              <a:rPr lang="en-US" b="1" dirty="0" smtClean="0">
                <a:latin typeface="Arial Rounded MT Bold" pitchFamily="34" charset="0"/>
              </a:rPr>
              <a:t>Practical Tips for Maintaining Good Posture</a:t>
            </a:r>
            <a:endParaRPr lang="en-US" sz="2400" dirty="0" smtClean="0">
              <a:latin typeface="Arial Rounded MT Bold" pitchFamily="34" charset="0"/>
            </a:endParaRPr>
          </a:p>
          <a:p>
            <a:pPr lvl="0"/>
            <a:r>
              <a:rPr lang="en-US" sz="2800" b="1" dirty="0" smtClean="0">
                <a:latin typeface="Arial Rounded MT Bold" pitchFamily="34" charset="0"/>
              </a:rPr>
              <a:t>Ergonomic Adjustments</a:t>
            </a:r>
            <a:r>
              <a:rPr lang="en-US" sz="2800" dirty="0" smtClean="0">
                <a:latin typeface="Arial Rounded MT Bold" pitchFamily="34" charset="0"/>
              </a:rPr>
              <a:t>:</a:t>
            </a:r>
          </a:p>
          <a:p>
            <a:pPr lvl="1"/>
            <a:r>
              <a:rPr lang="en-US" b="1" dirty="0" smtClean="0">
                <a:latin typeface="Arial Rounded MT Bold" pitchFamily="34" charset="0"/>
              </a:rPr>
              <a:t>Workstation Setup</a:t>
            </a:r>
            <a:r>
              <a:rPr lang="en-US" dirty="0" smtClean="0">
                <a:latin typeface="Arial Rounded MT Bold" pitchFamily="34" charset="0"/>
              </a:rPr>
              <a:t>: </a:t>
            </a:r>
            <a:r>
              <a:rPr lang="en-US" sz="2600" dirty="0" smtClean="0"/>
              <a:t>Ensure your workstation is ergonomically set up with the monitor at eye level, feet flat on the floor, and elbows at a 90-degree angle.</a:t>
            </a:r>
          </a:p>
          <a:p>
            <a:pPr lvl="1"/>
            <a:r>
              <a:rPr lang="en-US" b="1" dirty="0" smtClean="0">
                <a:latin typeface="Arial Rounded MT Bold" pitchFamily="34" charset="0"/>
              </a:rPr>
              <a:t>Supportive Chair</a:t>
            </a:r>
            <a:r>
              <a:rPr lang="en-US" dirty="0" smtClean="0">
                <a:latin typeface="Arial Rounded MT Bold" pitchFamily="34" charset="0"/>
              </a:rPr>
              <a:t>: </a:t>
            </a:r>
            <a:r>
              <a:rPr lang="en-US" sz="2400" dirty="0" smtClean="0"/>
              <a:t>Use a chair that supports the natural curve of your spine and allows for feet to rest flat on the ground.</a:t>
            </a:r>
          </a:p>
          <a:p>
            <a:pPr lvl="0"/>
            <a:r>
              <a:rPr lang="en-US" sz="2800" b="1" dirty="0" smtClean="0">
                <a:latin typeface="Arial Rounded MT Bold" pitchFamily="34" charset="0"/>
              </a:rPr>
              <a:t>Regular Movement</a:t>
            </a:r>
            <a:r>
              <a:rPr lang="en-US" sz="2800" dirty="0" smtClean="0">
                <a:latin typeface="Arial Rounded MT Bold" pitchFamily="34" charset="0"/>
              </a:rPr>
              <a:t>:</a:t>
            </a:r>
          </a:p>
          <a:p>
            <a:pPr lvl="1"/>
            <a:r>
              <a:rPr lang="en-US" b="1" dirty="0" smtClean="0"/>
              <a:t>Frequent Breaks</a:t>
            </a:r>
            <a:r>
              <a:rPr lang="en-US" dirty="0" smtClean="0"/>
              <a:t>: </a:t>
            </a:r>
            <a:r>
              <a:rPr lang="en-US" sz="2400" dirty="0" smtClean="0"/>
              <a:t>Take regular breaks to stand, stretch, and move around, especially if you have a sedentary job</a:t>
            </a:r>
            <a:r>
              <a:rPr lang="en-US" dirty="0" smtClean="0"/>
              <a:t>.</a:t>
            </a:r>
            <a:endParaRPr lang="en-US" sz="2400" dirty="0" smtClean="0"/>
          </a:p>
          <a:p>
            <a:pPr lvl="1"/>
            <a:r>
              <a:rPr lang="en-US" b="1" dirty="0" smtClean="0"/>
              <a:t>Exercise</a:t>
            </a:r>
            <a:r>
              <a:rPr lang="en-US" dirty="0" smtClean="0"/>
              <a:t>: </a:t>
            </a:r>
            <a:r>
              <a:rPr lang="en-US" sz="2400" dirty="0" smtClean="0"/>
              <a:t>Engage in exercises that strengthen core muscles, such as yoga, </a:t>
            </a:r>
            <a:r>
              <a:rPr lang="en-US" sz="2400" dirty="0" err="1" smtClean="0"/>
              <a:t>pilates</a:t>
            </a:r>
            <a:r>
              <a:rPr lang="en-US" sz="2400" dirty="0" smtClean="0"/>
              <a:t>, and strength training.</a:t>
            </a:r>
          </a:p>
          <a:p>
            <a:pPr lvl="0"/>
            <a:r>
              <a:rPr lang="en-US" sz="2800" b="1" dirty="0" smtClean="0">
                <a:latin typeface="Arial Rounded MT Bold" pitchFamily="34" charset="0"/>
              </a:rPr>
              <a:t>Mindfulness and Awareness</a:t>
            </a:r>
            <a:r>
              <a:rPr lang="en-US" sz="2800" dirty="0" smtClean="0">
                <a:latin typeface="Arial Rounded MT Bold" pitchFamily="34" charset="0"/>
              </a:rPr>
              <a:t>:</a:t>
            </a:r>
          </a:p>
          <a:p>
            <a:pPr lvl="1"/>
            <a:r>
              <a:rPr lang="en-US" b="1" dirty="0" smtClean="0">
                <a:latin typeface="Arial Rounded MT Bold" pitchFamily="34" charset="0"/>
              </a:rPr>
              <a:t>Posture Checks</a:t>
            </a:r>
            <a:r>
              <a:rPr lang="en-US" dirty="0" smtClean="0">
                <a:latin typeface="Arial Rounded MT Bold" pitchFamily="34" charset="0"/>
              </a:rPr>
              <a:t>: </a:t>
            </a:r>
            <a:r>
              <a:rPr lang="en-US" sz="2400" dirty="0" smtClean="0"/>
              <a:t>Regularly check and correct your posture throughout the day, whether you’re sitting, standing, or walking.</a:t>
            </a:r>
          </a:p>
          <a:p>
            <a:pPr lvl="1"/>
            <a:r>
              <a:rPr lang="en-US" b="1" dirty="0" smtClean="0">
                <a:latin typeface="Arial Rounded MT Bold" pitchFamily="34" charset="0"/>
              </a:rPr>
              <a:t>Mindful Practices</a:t>
            </a:r>
            <a:r>
              <a:rPr lang="en-US" dirty="0" smtClean="0">
                <a:latin typeface="Arial Rounded MT Bold" pitchFamily="34" charset="0"/>
              </a:rPr>
              <a:t>: </a:t>
            </a:r>
            <a:r>
              <a:rPr lang="en-US" sz="2400" dirty="0" smtClean="0"/>
              <a:t>Incorporate mindful practices like yoga and tai chi that emphasize body awareness and alignment.</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US" sz="3600" dirty="0">
              <a:latin typeface="Arial Rounded MT Bold" pitchFamily="34" charset="0"/>
            </a:endParaRPr>
          </a:p>
        </p:txBody>
      </p:sp>
      <p:sp>
        <p:nvSpPr>
          <p:cNvPr id="3" name="Content Placeholder 2"/>
          <p:cNvSpPr>
            <a:spLocks noGrp="1"/>
          </p:cNvSpPr>
          <p:nvPr>
            <p:ph idx="1"/>
          </p:nvPr>
        </p:nvSpPr>
        <p:spPr>
          <a:xfrm>
            <a:off x="0" y="838200"/>
            <a:ext cx="9144000" cy="6019800"/>
          </a:xfrm>
        </p:spPr>
        <p:txBody>
          <a:bodyPr>
            <a:normAutofit fontScale="92500"/>
          </a:bodyPr>
          <a:lstStyle/>
          <a:p>
            <a:pPr algn="just"/>
            <a:r>
              <a:rPr lang="en-US" sz="2000" dirty="0" smtClean="0"/>
              <a:t>  </a:t>
            </a:r>
            <a:r>
              <a:rPr lang="en-US" sz="2400" b="1" dirty="0" smtClean="0"/>
              <a:t>What is Good Posture</a:t>
            </a:r>
            <a:r>
              <a:rPr lang="en-US" sz="2000" dirty="0" smtClean="0"/>
              <a:t>:  </a:t>
            </a:r>
          </a:p>
          <a:p>
            <a:pPr algn="just"/>
            <a:r>
              <a:rPr lang="en-US" sz="2400" dirty="0" smtClean="0"/>
              <a:t>Good posture refers to the correct alignment of body parts supported by the right amount of muscle tension against gravity. It involves holding the body in positions where the least strain is placed on supporting muscles and ligaments during movement and weight-bearing activities. Good posture helps to maintain balance, reduce the risk of injury or strain on muscles and joints, and contribute to a more confident appearance</a:t>
            </a:r>
            <a:r>
              <a:rPr lang="en-US" sz="2000" dirty="0" smtClean="0"/>
              <a:t>.</a:t>
            </a:r>
          </a:p>
          <a:p>
            <a:pPr algn="just"/>
            <a:r>
              <a:rPr lang="en-US" sz="2400" b="1" dirty="0" smtClean="0"/>
              <a:t>What is Bad Posture:</a:t>
            </a:r>
          </a:p>
          <a:p>
            <a:pPr algn="just"/>
            <a:r>
              <a:rPr lang="en-US" sz="2400" dirty="0" smtClean="0"/>
              <a:t>Bad posture refers to the improper alignment of body parts that places undue stress on muscles, ligaments, and joints. It typically involves slouching or hunching over, causing the spine to be out of its natural alignment. This can lead to various musculoskeletal issues such as back and neck pain, headaches, and reduced flexibility. Bad posture may result from habits like sitting for prolonged periods, improper ergonomics, or muscle weakness. Addressing bad posture involves awareness, corrective exercises, and ergonomic adjustments to improve alignment and reduce strain on the body.</a:t>
            </a:r>
            <a:endParaRPr lang="en-US" sz="2400" b="1" dirty="0" smtClean="0"/>
          </a:p>
          <a:p>
            <a:pPr algn="just"/>
            <a:endParaRPr lang="en-US" sz="2000" dirty="0" smtClean="0"/>
          </a:p>
          <a:p>
            <a:pPr algn="just"/>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osture.jpg"/>
          <p:cNvPicPr>
            <a:picLocks noGrp="1" noChangeAspect="1"/>
          </p:cNvPicPr>
          <p:nvPr>
            <p:ph idx="1"/>
          </p:nvPr>
        </p:nvPicPr>
        <p:blipFill>
          <a:blip r:embed="rId2" cstate="print"/>
          <a:stretch>
            <a:fillRect/>
          </a:stretch>
        </p:blipFill>
        <p:spPr>
          <a:xfrm>
            <a:off x="533400" y="1524000"/>
            <a:ext cx="4124325" cy="2914650"/>
          </a:xfrm>
        </p:spPr>
      </p:pic>
      <p:pic>
        <p:nvPicPr>
          <p:cNvPr id="5" name="Picture 4" descr="44b1bb45-cb13-44d5-ac20-b7c14fe5647f.jpg"/>
          <p:cNvPicPr>
            <a:picLocks noChangeAspect="1"/>
          </p:cNvPicPr>
          <p:nvPr/>
        </p:nvPicPr>
        <p:blipFill>
          <a:blip r:embed="rId3" cstate="print"/>
          <a:stretch>
            <a:fillRect/>
          </a:stretch>
        </p:blipFill>
        <p:spPr>
          <a:xfrm>
            <a:off x="5410200" y="1676400"/>
            <a:ext cx="3023235" cy="4572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Conclusion</a:t>
            </a:r>
            <a:endParaRPr lang="en-US" sz="3600" b="1" dirty="0"/>
          </a:p>
        </p:txBody>
      </p:sp>
      <p:sp>
        <p:nvSpPr>
          <p:cNvPr id="3" name="Content Placeholder 2"/>
          <p:cNvSpPr>
            <a:spLocks noGrp="1"/>
          </p:cNvSpPr>
          <p:nvPr>
            <p:ph idx="1"/>
          </p:nvPr>
        </p:nvSpPr>
        <p:spPr/>
        <p:txBody>
          <a:bodyPr/>
          <a:lstStyle/>
          <a:p>
            <a:pPr algn="just"/>
            <a:r>
              <a:rPr lang="en-US" dirty="0" smtClean="0"/>
              <a:t>In summary, maintaining good posture is essential for physical health, mental well-being, functional performance, and long-term quality of life. By adopting proper posture habits, individuals can prevent pain, improve physiological functions, and enhance overall well-being.</a:t>
            </a:r>
          </a:p>
          <a:p>
            <a:pPr algn="just"/>
            <a:endParaRPr lang="en-US" dirty="0" smtClean="0"/>
          </a:p>
          <a:p>
            <a:pPr algn="just"/>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Arial Rounded MT Bold" pitchFamily="34" charset="0"/>
              </a:rPr>
              <a:t>What is physical fitness?</a:t>
            </a:r>
            <a:endParaRPr lang="en-US" sz="3600" b="1" dirty="0">
              <a:latin typeface="Arial Rounded MT Bold" pitchFamily="34" charset="0"/>
            </a:endParaRPr>
          </a:p>
        </p:txBody>
      </p:sp>
      <p:sp>
        <p:nvSpPr>
          <p:cNvPr id="3" name="Content Placeholder 2"/>
          <p:cNvSpPr>
            <a:spLocks noGrp="1"/>
          </p:cNvSpPr>
          <p:nvPr>
            <p:ph idx="1"/>
          </p:nvPr>
        </p:nvSpPr>
        <p:spPr/>
        <p:txBody>
          <a:bodyPr>
            <a:normAutofit/>
          </a:bodyPr>
          <a:lstStyle/>
          <a:p>
            <a:pPr algn="just"/>
            <a:r>
              <a:rPr lang="en-US" sz="2800" dirty="0" smtClean="0"/>
              <a:t>Physical fitness refers to the ability of the body to perform daily activities with optimal performance, endurance, and strength while managing fatigue and reducing the risk of injury or disease. It encompasses a range of components that contribute to overall health and well-being. Here are the primary components of physical fitness</a:t>
            </a: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r>
              <a:rPr lang="en-US" sz="3600" b="1" dirty="0" smtClean="0">
                <a:latin typeface="Arial Rounded MT Bold" pitchFamily="34" charset="0"/>
              </a:rPr>
              <a:t>Components of Physical Fitness</a:t>
            </a:r>
            <a:endParaRPr lang="en-US" sz="3600" b="1" dirty="0">
              <a:latin typeface="Arial Rounded MT Bold" pitchFamily="34" charset="0"/>
            </a:endParaRPr>
          </a:p>
        </p:txBody>
      </p:sp>
      <p:sp>
        <p:nvSpPr>
          <p:cNvPr id="3" name="Content Placeholder 2"/>
          <p:cNvSpPr>
            <a:spLocks noGrp="1"/>
          </p:cNvSpPr>
          <p:nvPr>
            <p:ph idx="1"/>
          </p:nvPr>
        </p:nvSpPr>
        <p:spPr>
          <a:xfrm>
            <a:off x="0" y="914400"/>
            <a:ext cx="9144000" cy="5943600"/>
          </a:xfrm>
        </p:spPr>
        <p:txBody>
          <a:bodyPr>
            <a:normAutofit/>
          </a:bodyPr>
          <a:lstStyle/>
          <a:p>
            <a:pPr algn="just"/>
            <a:r>
              <a:rPr lang="en-US" sz="2600" b="1" dirty="0" smtClean="0">
                <a:latin typeface="Arial Rounded MT Bold" pitchFamily="34" charset="0"/>
              </a:rPr>
              <a:t>Cardiovascular Endurance</a:t>
            </a:r>
            <a:r>
              <a:rPr lang="en-US" sz="2600" dirty="0" smtClean="0">
                <a:latin typeface="Arial Rounded MT Bold" pitchFamily="34" charset="0"/>
              </a:rPr>
              <a:t>:</a:t>
            </a:r>
            <a:r>
              <a:rPr lang="en-US" sz="2200" dirty="0" smtClean="0">
                <a:latin typeface="Arial Rounded MT Bold" pitchFamily="34" charset="0"/>
              </a:rPr>
              <a:t>-</a:t>
            </a:r>
            <a:r>
              <a:rPr lang="en-US" sz="2000" dirty="0" smtClean="0"/>
              <a:t>The ability of the heart, lungs, and blood vessels to deliver oxygen to the body during sustained physical activity. Activities like running, cycling, and swimming improve cardiovascular endurance.</a:t>
            </a:r>
          </a:p>
          <a:p>
            <a:pPr algn="just"/>
            <a:r>
              <a:rPr lang="en-US" sz="2400" b="1" dirty="0" smtClean="0">
                <a:latin typeface="Arial Rounded MT Bold" pitchFamily="34" charset="0"/>
              </a:rPr>
              <a:t>Muscular Strength</a:t>
            </a:r>
            <a:r>
              <a:rPr lang="en-US" sz="2400" dirty="0" smtClean="0">
                <a:latin typeface="Arial Rounded MT Bold" pitchFamily="34" charset="0"/>
              </a:rPr>
              <a:t>:- </a:t>
            </a:r>
            <a:r>
              <a:rPr lang="en-US" sz="2000" dirty="0" smtClean="0"/>
              <a:t>The maximum amount of force that a muscle or group of muscles can exert against resistance. Weightlifting and resistance training are common ways to enhance muscular strength.</a:t>
            </a:r>
          </a:p>
          <a:p>
            <a:pPr algn="just"/>
            <a:r>
              <a:rPr lang="en-US" sz="2400" b="1" dirty="0" smtClean="0">
                <a:latin typeface="Arial Rounded MT Bold" pitchFamily="34" charset="0"/>
              </a:rPr>
              <a:t>Muscular Endurance</a:t>
            </a:r>
            <a:r>
              <a:rPr lang="en-US" sz="2400" dirty="0" smtClean="0">
                <a:latin typeface="Arial Rounded MT Bold" pitchFamily="34" charset="0"/>
              </a:rPr>
              <a:t>:- </a:t>
            </a:r>
            <a:r>
              <a:rPr lang="en-US" sz="2000" dirty="0" smtClean="0"/>
              <a:t>The ability of muscles to sustain repeated contractions or continue applying force against a fixed object. Activities such as rowing, cycling, and bodyweight exercises (e.g., push-ups) help build muscular endurance.</a:t>
            </a:r>
          </a:p>
          <a:p>
            <a:pPr algn="just"/>
            <a:r>
              <a:rPr lang="en-US" sz="2400" b="1" dirty="0" smtClean="0">
                <a:latin typeface="Arial Rounded MT Bold" pitchFamily="34" charset="0"/>
              </a:rPr>
              <a:t>Flexibility</a:t>
            </a:r>
            <a:r>
              <a:rPr lang="en-US" sz="2400" dirty="0" smtClean="0">
                <a:latin typeface="Arial Rounded MT Bold" pitchFamily="34" charset="0"/>
              </a:rPr>
              <a:t>:- </a:t>
            </a:r>
            <a:r>
              <a:rPr lang="en-US" sz="2000" dirty="0" smtClean="0"/>
              <a:t>The range of motion available at a joint. Flexibility can be improved through activities like stretching, yoga, and Pilates</a:t>
            </a:r>
            <a:r>
              <a:rPr lang="en-US" sz="2400" dirty="0" smtClean="0"/>
              <a:t>.</a:t>
            </a:r>
          </a:p>
          <a:p>
            <a:pPr algn="just"/>
            <a:r>
              <a:rPr lang="en-US" sz="2400" b="1" dirty="0" smtClean="0">
                <a:latin typeface="Arial Rounded MT Bold" pitchFamily="34" charset="0"/>
              </a:rPr>
              <a:t>Body Composition</a:t>
            </a:r>
            <a:r>
              <a:rPr lang="en-US" sz="2400" dirty="0" smtClean="0">
                <a:latin typeface="Arial Rounded MT Bold" pitchFamily="34" charset="0"/>
              </a:rPr>
              <a:t>:- </a:t>
            </a:r>
            <a:r>
              <a:rPr lang="en-US" sz="2000" dirty="0" smtClean="0"/>
              <a:t>The relative proportions of muscle, fat, bone, and other vital parts of the body. Healthy body composition typically involves a higher ratio of lean mass to fat mass, and it can be influenced by diet and exercise.</a:t>
            </a:r>
          </a:p>
          <a:p>
            <a:pPr algn="just"/>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endParaRPr lang="en-US" dirty="0"/>
          </a:p>
        </p:txBody>
      </p:sp>
      <p:sp>
        <p:nvSpPr>
          <p:cNvPr id="3" name="Content Placeholder 2"/>
          <p:cNvSpPr>
            <a:spLocks noGrp="1"/>
          </p:cNvSpPr>
          <p:nvPr>
            <p:ph idx="1"/>
          </p:nvPr>
        </p:nvSpPr>
        <p:spPr>
          <a:xfrm>
            <a:off x="0" y="990600"/>
            <a:ext cx="9144000" cy="5867400"/>
          </a:xfrm>
        </p:spPr>
        <p:txBody>
          <a:bodyPr>
            <a:normAutofit/>
          </a:bodyPr>
          <a:lstStyle/>
          <a:p>
            <a:pPr algn="just"/>
            <a:r>
              <a:rPr lang="en-US" sz="2400" b="1" dirty="0" smtClean="0">
                <a:latin typeface="Arial Rounded MT Bold" pitchFamily="34" charset="0"/>
              </a:rPr>
              <a:t>Balance</a:t>
            </a:r>
            <a:r>
              <a:rPr lang="en-US" sz="2400" dirty="0" smtClean="0">
                <a:latin typeface="Arial Rounded MT Bold" pitchFamily="34" charset="0"/>
              </a:rPr>
              <a:t>:- </a:t>
            </a:r>
            <a:r>
              <a:rPr lang="en-US" sz="2000" dirty="0" smtClean="0"/>
              <a:t>The ability to maintain the body's position, whether moving or stationary. Balance exercises often involve activities that improve core strength and stability, such as tai chi and balance drills</a:t>
            </a:r>
            <a:r>
              <a:rPr lang="en-US" sz="2200" dirty="0" smtClean="0"/>
              <a:t>.</a:t>
            </a:r>
          </a:p>
          <a:p>
            <a:pPr algn="just"/>
            <a:r>
              <a:rPr lang="en-US" sz="2400" b="1" dirty="0" smtClean="0">
                <a:latin typeface="Arial Rounded MT Bold" pitchFamily="34" charset="0"/>
              </a:rPr>
              <a:t>Coordination</a:t>
            </a:r>
            <a:r>
              <a:rPr lang="en-US" sz="2400" dirty="0" smtClean="0">
                <a:latin typeface="Arial Rounded MT Bold" pitchFamily="34" charset="0"/>
              </a:rPr>
              <a:t>:- </a:t>
            </a:r>
            <a:r>
              <a:rPr lang="en-US" sz="2000" dirty="0" smtClean="0"/>
              <a:t>The ability to use different parts of the body together smoothly and efficiently. Coordination can be improved through activities that require precise movements, like playing sports or dancing.</a:t>
            </a:r>
          </a:p>
          <a:p>
            <a:pPr algn="just"/>
            <a:r>
              <a:rPr lang="en-US" sz="2400" b="1" dirty="0" smtClean="0">
                <a:latin typeface="Arial Rounded MT Bold" pitchFamily="34" charset="0"/>
              </a:rPr>
              <a:t>Speed</a:t>
            </a:r>
            <a:r>
              <a:rPr lang="en-US" sz="2400" dirty="0" smtClean="0">
                <a:latin typeface="Arial Rounded MT Bold" pitchFamily="34" charset="0"/>
              </a:rPr>
              <a:t>:- </a:t>
            </a:r>
            <a:r>
              <a:rPr lang="en-US" sz="2000" dirty="0" smtClean="0"/>
              <a:t>The ability to move quickly across the ground or move limbs rapidly to grab or throw. Sprinting and agility drills help enhance speed.</a:t>
            </a:r>
          </a:p>
          <a:p>
            <a:pPr algn="just"/>
            <a:r>
              <a:rPr lang="en-US" sz="2400" b="1" dirty="0" smtClean="0">
                <a:latin typeface="Arial Rounded MT Bold" pitchFamily="34" charset="0"/>
              </a:rPr>
              <a:t>Agility</a:t>
            </a:r>
            <a:r>
              <a:rPr lang="en-US" sz="2400" dirty="0" smtClean="0">
                <a:latin typeface="Arial Rounded MT Bold" pitchFamily="34" charset="0"/>
              </a:rPr>
              <a:t>:- </a:t>
            </a:r>
            <a:r>
              <a:rPr lang="en-US" sz="2000" dirty="0" smtClean="0"/>
              <a:t>The ability to quickly change direction or position of the body efficiently. Agility training often includes exercises like shuttle runs and obstacle courses.</a:t>
            </a:r>
          </a:p>
          <a:p>
            <a:pPr algn="just"/>
            <a:r>
              <a:rPr lang="en-US" sz="2400" b="1" dirty="0" smtClean="0">
                <a:latin typeface="Arial Rounded MT Bold" pitchFamily="34" charset="0"/>
              </a:rPr>
              <a:t>Power</a:t>
            </a:r>
            <a:r>
              <a:rPr lang="en-US" sz="2400" dirty="0" smtClean="0">
                <a:latin typeface="Arial Rounded MT Bold" pitchFamily="34" charset="0"/>
              </a:rPr>
              <a:t>:- </a:t>
            </a:r>
            <a:r>
              <a:rPr lang="en-US" sz="2000" dirty="0" smtClean="0"/>
              <a:t>The ability to exert a maximal amount of force in the shortest possible time. Power is a combination of strength and speed and can be developed through activities like ply metrics and explosive weight training.</a:t>
            </a:r>
          </a:p>
          <a:p>
            <a:pPr algn="just"/>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762000"/>
          </a:xfrm>
        </p:spPr>
        <p:txBody>
          <a:bodyPr>
            <a:normAutofit/>
          </a:bodyPr>
          <a:lstStyle/>
          <a:p>
            <a:r>
              <a:rPr lang="en-US" sz="3400" b="1" dirty="0" smtClean="0"/>
              <a:t>Importance of Physical Fitness</a:t>
            </a:r>
            <a:endParaRPr lang="en-US" sz="3400" b="1" dirty="0"/>
          </a:p>
        </p:txBody>
      </p:sp>
      <p:sp>
        <p:nvSpPr>
          <p:cNvPr id="3" name="Content Placeholder 2"/>
          <p:cNvSpPr>
            <a:spLocks noGrp="1"/>
          </p:cNvSpPr>
          <p:nvPr>
            <p:ph idx="1"/>
          </p:nvPr>
        </p:nvSpPr>
        <p:spPr>
          <a:xfrm>
            <a:off x="0" y="838200"/>
            <a:ext cx="9144000" cy="6019800"/>
          </a:xfrm>
        </p:spPr>
        <p:txBody>
          <a:bodyPr>
            <a:normAutofit/>
          </a:bodyPr>
          <a:lstStyle/>
          <a:p>
            <a:pPr>
              <a:buNone/>
            </a:pPr>
            <a:r>
              <a:rPr lang="en-US" sz="2400" b="1" dirty="0" smtClean="0">
                <a:latin typeface="Arial Rounded MT Bold" pitchFamily="34" charset="0"/>
              </a:rPr>
              <a:t>Physical Health Benefits:-</a:t>
            </a:r>
          </a:p>
          <a:p>
            <a:pPr>
              <a:buNone/>
            </a:pPr>
            <a:r>
              <a:rPr lang="en-US" sz="2200" b="1" dirty="0" smtClean="0">
                <a:latin typeface="Arial Rounded MT Bold" pitchFamily="34" charset="0"/>
              </a:rPr>
              <a:t>Improved Physical Health</a:t>
            </a:r>
            <a:r>
              <a:rPr lang="en-US" sz="2200" dirty="0" smtClean="0">
                <a:latin typeface="Arial Rounded MT Bold" pitchFamily="34" charset="0"/>
              </a:rPr>
              <a:t>: </a:t>
            </a:r>
            <a:r>
              <a:rPr lang="en-US" sz="2000" dirty="0" smtClean="0"/>
              <a:t>Regular physical activity helps maintain a healthy weight, reduces the risk of chronic diseases such as obesity, diabetes, and cardiovascular diseases, and promotes overall physical health.</a:t>
            </a:r>
          </a:p>
          <a:p>
            <a:pPr>
              <a:buNone/>
            </a:pPr>
            <a:r>
              <a:rPr lang="en-US" sz="2200" b="1" dirty="0" smtClean="0">
                <a:latin typeface="Arial Rounded MT Bold" pitchFamily="34" charset="0"/>
              </a:rPr>
              <a:t>Enhanced Immune System</a:t>
            </a:r>
            <a:r>
              <a:rPr lang="en-US" sz="2200" dirty="0" smtClean="0">
                <a:latin typeface="Arial Rounded MT Bold" pitchFamily="34" charset="0"/>
              </a:rPr>
              <a:t>: </a:t>
            </a:r>
            <a:r>
              <a:rPr lang="en-US" sz="2000" dirty="0" smtClean="0"/>
              <a:t>Exercise strengthens the immune system, helping children fend off illnesses more effectively.</a:t>
            </a:r>
          </a:p>
          <a:p>
            <a:pPr>
              <a:buNone/>
            </a:pPr>
            <a:r>
              <a:rPr lang="en-US" sz="2400" b="1" dirty="0" smtClean="0">
                <a:latin typeface="Arial Rounded MT Bold" pitchFamily="34" charset="0"/>
              </a:rPr>
              <a:t>Mental Health Benefits:-</a:t>
            </a:r>
          </a:p>
          <a:p>
            <a:pPr>
              <a:buNone/>
            </a:pPr>
            <a:r>
              <a:rPr lang="en-US" sz="2200" b="1" dirty="0" smtClean="0">
                <a:latin typeface="Arial Rounded MT Bold" pitchFamily="34" charset="0"/>
              </a:rPr>
              <a:t>Stress Reduction</a:t>
            </a:r>
            <a:r>
              <a:rPr lang="en-US" sz="2200" dirty="0" smtClean="0">
                <a:latin typeface="Arial Rounded MT Bold" pitchFamily="34" charset="0"/>
              </a:rPr>
              <a:t>: </a:t>
            </a:r>
            <a:r>
              <a:rPr lang="en-US" sz="2000" dirty="0" smtClean="0"/>
              <a:t>Physical activity is known to reduce stress and anxiety levels. Exercise stimulates the production of endorphins, which are natural mood lifters.</a:t>
            </a:r>
          </a:p>
          <a:p>
            <a:pPr>
              <a:buNone/>
            </a:pPr>
            <a:r>
              <a:rPr lang="en-US" sz="2200" b="1" dirty="0" smtClean="0">
                <a:latin typeface="Arial Rounded MT Bold" pitchFamily="34" charset="0"/>
              </a:rPr>
              <a:t>Improved Mood and Self-Esteem</a:t>
            </a:r>
            <a:r>
              <a:rPr lang="en-US" sz="2200" dirty="0" smtClean="0">
                <a:latin typeface="Arial Rounded MT Bold" pitchFamily="34" charset="0"/>
              </a:rPr>
              <a:t>: </a:t>
            </a:r>
            <a:r>
              <a:rPr lang="en-US" sz="2000" dirty="0" smtClean="0"/>
              <a:t>Regular physical activity can enhance students' mood and boost their self-esteem and confidence.</a:t>
            </a:r>
          </a:p>
          <a:p>
            <a:pPr>
              <a:buNone/>
            </a:pPr>
            <a:r>
              <a:rPr lang="en-US" sz="2400" b="1" dirty="0" smtClean="0">
                <a:latin typeface="Arial Rounded MT Bold" pitchFamily="34" charset="0"/>
              </a:rPr>
              <a:t>Cognitive Benefits:-</a:t>
            </a:r>
          </a:p>
          <a:p>
            <a:pPr>
              <a:buNone/>
            </a:pPr>
            <a:r>
              <a:rPr lang="en-US" sz="2200" b="1" dirty="0" smtClean="0">
                <a:latin typeface="Arial Rounded MT Bold" pitchFamily="34" charset="0"/>
              </a:rPr>
              <a:t>Enhanced Cognitive Function</a:t>
            </a:r>
            <a:r>
              <a:rPr lang="en-US" sz="2200" dirty="0" smtClean="0">
                <a:latin typeface="Arial Rounded MT Bold" pitchFamily="34" charset="0"/>
              </a:rPr>
              <a:t>: </a:t>
            </a:r>
            <a:r>
              <a:rPr lang="en-US" sz="2000" dirty="0" smtClean="0"/>
              <a:t>Physical fitness is linked to improved cognitive functions such as better concentration, enhanced memory, and quicker learning.</a:t>
            </a:r>
          </a:p>
          <a:p>
            <a:pPr>
              <a:buNone/>
            </a:pPr>
            <a:r>
              <a:rPr lang="en-US" sz="2400" b="1" dirty="0" smtClean="0">
                <a:latin typeface="Arial Rounded MT Bold" pitchFamily="34" charset="0"/>
              </a:rPr>
              <a:t>Better Academic Performance</a:t>
            </a:r>
            <a:r>
              <a:rPr lang="en-US" sz="2400" dirty="0" smtClean="0">
                <a:latin typeface="Arial Rounded MT Bold" pitchFamily="34" charset="0"/>
              </a:rPr>
              <a:t>:</a:t>
            </a:r>
            <a:r>
              <a:rPr lang="en-US" sz="2000" dirty="0" smtClean="0">
                <a:latin typeface="Arial Rounded MT Bold" pitchFamily="34" charset="0"/>
              </a:rPr>
              <a:t> </a:t>
            </a:r>
            <a:r>
              <a:rPr lang="en-US" sz="2000" dirty="0" smtClean="0"/>
              <a:t>Studies show that physically active students tend to have better grades and academic performance.</a:t>
            </a:r>
            <a:endParaRPr lang="en-US" sz="20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3600" b="1" dirty="0" smtClean="0">
                <a:latin typeface="Arial Rounded MT Bold" pitchFamily="34" charset="0"/>
              </a:rPr>
              <a:t>Importance of Physical Fitness</a:t>
            </a:r>
            <a:endParaRPr lang="en-US" sz="3600" dirty="0">
              <a:latin typeface="Arial Rounded MT Bold" pitchFamily="34" charset="0"/>
            </a:endParaRPr>
          </a:p>
        </p:txBody>
      </p:sp>
      <p:sp>
        <p:nvSpPr>
          <p:cNvPr id="3" name="Content Placeholder 2"/>
          <p:cNvSpPr>
            <a:spLocks noGrp="1"/>
          </p:cNvSpPr>
          <p:nvPr>
            <p:ph idx="1"/>
          </p:nvPr>
        </p:nvSpPr>
        <p:spPr>
          <a:xfrm>
            <a:off x="0" y="914400"/>
            <a:ext cx="9144000" cy="5943600"/>
          </a:xfrm>
        </p:spPr>
        <p:txBody>
          <a:bodyPr>
            <a:normAutofit fontScale="92500"/>
          </a:bodyPr>
          <a:lstStyle/>
          <a:p>
            <a:pPr algn="just"/>
            <a:r>
              <a:rPr lang="en-US" sz="2600" b="1" dirty="0" smtClean="0">
                <a:latin typeface="Arial Rounded MT Bold" pitchFamily="34" charset="0"/>
              </a:rPr>
              <a:t>Social Benefits:-</a:t>
            </a:r>
          </a:p>
          <a:p>
            <a:pPr algn="just"/>
            <a:r>
              <a:rPr lang="en-US" sz="2400" b="1" dirty="0" smtClean="0">
                <a:latin typeface="Arial Rounded MT Bold" pitchFamily="34" charset="0"/>
              </a:rPr>
              <a:t>Improved Social Skills</a:t>
            </a:r>
            <a:r>
              <a:rPr lang="en-US" sz="2400" dirty="0" smtClean="0">
                <a:latin typeface="Arial Rounded MT Bold" pitchFamily="34" charset="0"/>
              </a:rPr>
              <a:t>: </a:t>
            </a:r>
            <a:r>
              <a:rPr lang="en-US" sz="2000" dirty="0" smtClean="0"/>
              <a:t>Physical activities, especially team sports, help students develop social skills, such as teamwork, cooperation, and communication.</a:t>
            </a:r>
          </a:p>
          <a:p>
            <a:pPr algn="just"/>
            <a:r>
              <a:rPr lang="en-US" sz="2400" b="1" dirty="0" smtClean="0">
                <a:latin typeface="Arial Rounded MT Bold" pitchFamily="34" charset="0"/>
              </a:rPr>
              <a:t>Positive Peer Relationships</a:t>
            </a:r>
            <a:r>
              <a:rPr lang="en-US" sz="2400" dirty="0" smtClean="0">
                <a:latin typeface="Arial Rounded MT Bold" pitchFamily="34" charset="0"/>
              </a:rPr>
              <a:t>: </a:t>
            </a:r>
            <a:r>
              <a:rPr lang="en-US" sz="2000" dirty="0" smtClean="0"/>
              <a:t>Participating in physical activities provides opportunities for students to form positive relationships and friendships.</a:t>
            </a:r>
          </a:p>
          <a:p>
            <a:pPr algn="just"/>
            <a:r>
              <a:rPr lang="en-US" sz="2400" b="1" dirty="0" smtClean="0">
                <a:latin typeface="Arial Rounded MT Bold" pitchFamily="34" charset="0"/>
              </a:rPr>
              <a:t>Long-term Benefits:-</a:t>
            </a:r>
          </a:p>
          <a:p>
            <a:pPr algn="just"/>
            <a:r>
              <a:rPr lang="en-US" sz="2400" b="1" dirty="0" smtClean="0">
                <a:latin typeface="Arial Rounded MT Bold" pitchFamily="34" charset="0"/>
              </a:rPr>
              <a:t>Healthy Lifestyle Habits</a:t>
            </a:r>
            <a:r>
              <a:rPr lang="en-US" sz="2400" dirty="0" smtClean="0">
                <a:latin typeface="Arial Rounded MT Bold" pitchFamily="34" charset="0"/>
              </a:rPr>
              <a:t>:</a:t>
            </a:r>
            <a:r>
              <a:rPr lang="en-US" sz="2000" dirty="0" smtClean="0">
                <a:latin typeface="Arial Rounded MT Bold" pitchFamily="34" charset="0"/>
              </a:rPr>
              <a:t> </a:t>
            </a:r>
            <a:r>
              <a:rPr lang="en-US" sz="2000" dirty="0" smtClean="0"/>
              <a:t>Establishing the habit of regular physical activity during school years sets the foundation for maintaining a healthy lifestyle in adulthood.</a:t>
            </a:r>
          </a:p>
          <a:p>
            <a:pPr algn="just"/>
            <a:r>
              <a:rPr lang="en-US" sz="2400" b="1" dirty="0" smtClean="0">
                <a:latin typeface="Arial Rounded MT Bold" pitchFamily="34" charset="0"/>
              </a:rPr>
              <a:t>Prevention of Lifestyle Diseases</a:t>
            </a:r>
            <a:r>
              <a:rPr lang="en-US" sz="2400" dirty="0" smtClean="0">
                <a:latin typeface="Arial Rounded MT Bold" pitchFamily="34" charset="0"/>
              </a:rPr>
              <a:t>: </a:t>
            </a:r>
            <a:r>
              <a:rPr lang="en-US" sz="2000" dirty="0" smtClean="0"/>
              <a:t>Early engagement in physical fitness reduces the risk of developing lifestyle-related diseases later in life.</a:t>
            </a:r>
          </a:p>
          <a:p>
            <a:pPr algn="just"/>
            <a:r>
              <a:rPr lang="en-US" sz="2400" b="1" dirty="0" smtClean="0">
                <a:latin typeface="Arial Rounded MT Bold" pitchFamily="34" charset="0"/>
              </a:rPr>
              <a:t>Educational Benefits:-</a:t>
            </a:r>
          </a:p>
          <a:p>
            <a:pPr algn="just"/>
            <a:r>
              <a:rPr lang="en-US" sz="2400" b="1" dirty="0" smtClean="0">
                <a:latin typeface="Arial Rounded MT Bold" pitchFamily="34" charset="0"/>
              </a:rPr>
              <a:t>Discipline and Goal Setting</a:t>
            </a:r>
            <a:r>
              <a:rPr lang="en-US" sz="2400" dirty="0" smtClean="0">
                <a:latin typeface="Arial Rounded MT Bold" pitchFamily="34" charset="0"/>
              </a:rPr>
              <a:t>: </a:t>
            </a:r>
            <a:r>
              <a:rPr lang="en-US" sz="2200" dirty="0" smtClean="0"/>
              <a:t>Sports and physical activities teach students the importance of discipline, setting goals, and working hard to achieve them.</a:t>
            </a:r>
          </a:p>
          <a:p>
            <a:pPr algn="just"/>
            <a:r>
              <a:rPr lang="en-US" sz="2400" b="1" dirty="0" smtClean="0">
                <a:latin typeface="Arial Rounded MT Bold" pitchFamily="34" charset="0"/>
              </a:rPr>
              <a:t>Improved Behavior and Attendance</a:t>
            </a:r>
            <a:r>
              <a:rPr lang="en-US" sz="2400" dirty="0" smtClean="0">
                <a:latin typeface="Arial Rounded MT Bold" pitchFamily="34" charset="0"/>
              </a:rPr>
              <a:t>:</a:t>
            </a:r>
            <a:r>
              <a:rPr lang="en-US" sz="2200" dirty="0" smtClean="0">
                <a:latin typeface="Arial Rounded MT Bold" pitchFamily="34" charset="0"/>
              </a:rPr>
              <a:t> </a:t>
            </a:r>
            <a:r>
              <a:rPr lang="en-US" sz="2200" dirty="0" smtClean="0"/>
              <a:t>Physical fitness programs have been linked to improved behavior and attendance in schools, contributing to a better learning environment.</a:t>
            </a:r>
            <a:endParaRPr lang="en-US" sz="22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US" sz="3600" b="1" dirty="0" smtClean="0">
                <a:latin typeface="Arial Rounded MT Bold" pitchFamily="34" charset="0"/>
              </a:rPr>
              <a:t>Recommendations for Schools</a:t>
            </a:r>
            <a:endParaRPr lang="en-US" sz="3600" b="1" dirty="0">
              <a:latin typeface="Arial Rounded MT Bold" pitchFamily="34" charset="0"/>
            </a:endParaRPr>
          </a:p>
        </p:txBody>
      </p:sp>
      <p:sp>
        <p:nvSpPr>
          <p:cNvPr id="3" name="Content Placeholder 2"/>
          <p:cNvSpPr>
            <a:spLocks noGrp="1"/>
          </p:cNvSpPr>
          <p:nvPr>
            <p:ph idx="1"/>
          </p:nvPr>
        </p:nvSpPr>
        <p:spPr>
          <a:xfrm>
            <a:off x="0" y="990600"/>
            <a:ext cx="8915400" cy="5867400"/>
          </a:xfrm>
        </p:spPr>
        <p:txBody>
          <a:bodyPr>
            <a:normAutofit/>
          </a:bodyPr>
          <a:lstStyle/>
          <a:p>
            <a:pPr algn="just"/>
            <a:r>
              <a:rPr lang="en-US" sz="2800" b="1" dirty="0" smtClean="0"/>
              <a:t>Incorporate Regular Physical Education Classes</a:t>
            </a:r>
            <a:r>
              <a:rPr lang="en-US" dirty="0" smtClean="0"/>
              <a:t>:</a:t>
            </a:r>
            <a:r>
              <a:rPr lang="en-US" sz="2400" dirty="0" smtClean="0"/>
              <a:t> </a:t>
            </a:r>
            <a:r>
              <a:rPr lang="en-US" sz="2000" dirty="0" smtClean="0"/>
              <a:t>Schools should ensure that students have regular physical education classes that are engaging and inclusive.</a:t>
            </a:r>
          </a:p>
          <a:p>
            <a:pPr algn="just"/>
            <a:r>
              <a:rPr lang="en-US" sz="2800" b="1" dirty="0" smtClean="0"/>
              <a:t>Promote a Variety of Activities</a:t>
            </a:r>
            <a:r>
              <a:rPr lang="en-US" sz="2800" dirty="0" smtClean="0"/>
              <a:t>: </a:t>
            </a:r>
            <a:r>
              <a:rPr lang="en-US" sz="2000" dirty="0" smtClean="0"/>
              <a:t>Offering a wide range of physical activities, from traditional sports to yoga and dance, can cater to different interests and abilities.</a:t>
            </a:r>
          </a:p>
          <a:p>
            <a:pPr algn="just"/>
            <a:r>
              <a:rPr lang="en-US" sz="2800" b="1" dirty="0" smtClean="0"/>
              <a:t>Encourage Active Breaks</a:t>
            </a:r>
            <a:r>
              <a:rPr lang="en-US" sz="2400" dirty="0" smtClean="0"/>
              <a:t>: </a:t>
            </a:r>
            <a:r>
              <a:rPr lang="en-US" sz="2000" dirty="0" smtClean="0"/>
              <a:t>Integrating short physical activity breaks during academic lessons can help maintain students' focus and energy levels.</a:t>
            </a:r>
          </a:p>
          <a:p>
            <a:pPr algn="just"/>
            <a:r>
              <a:rPr lang="en-US" sz="2800" b="1" dirty="0" smtClean="0"/>
              <a:t>Create a Supportive Environment</a:t>
            </a:r>
            <a:r>
              <a:rPr lang="en-US" sz="2400" dirty="0" smtClean="0"/>
              <a:t>: </a:t>
            </a:r>
            <a:r>
              <a:rPr lang="en-US" sz="2000" dirty="0" smtClean="0"/>
              <a:t>Schools should create a supportive environment that encourages all students to participate in physical activities, regardless of their skill level.</a:t>
            </a:r>
          </a:p>
          <a:p>
            <a:pPr algn="just"/>
            <a:r>
              <a:rPr lang="en-US" sz="2200" b="1" dirty="0" smtClean="0"/>
              <a:t>Overall, emphasizing physical fitness in schools is essential for fostering the holistic development of students, ensuring they grow up to be healthy, well-rounded individuals</a:t>
            </a:r>
            <a:endParaRPr lang="en-US" sz="22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r>
              <a:rPr lang="en-US" sz="3600" b="1" dirty="0" smtClean="0">
                <a:latin typeface="Arial Rounded MT Bold" pitchFamily="34" charset="0"/>
              </a:rPr>
              <a:t>Achieving Physical Fitness</a:t>
            </a:r>
            <a:endParaRPr lang="en-US" sz="3600" b="1" dirty="0">
              <a:latin typeface="Arial Rounded MT Bold" pitchFamily="34" charset="0"/>
            </a:endParaRPr>
          </a:p>
        </p:txBody>
      </p:sp>
      <p:sp>
        <p:nvSpPr>
          <p:cNvPr id="3" name="Content Placeholder 2"/>
          <p:cNvSpPr>
            <a:spLocks noGrp="1"/>
          </p:cNvSpPr>
          <p:nvPr>
            <p:ph idx="1"/>
          </p:nvPr>
        </p:nvSpPr>
        <p:spPr>
          <a:xfrm>
            <a:off x="152400" y="1066800"/>
            <a:ext cx="8839200" cy="5791199"/>
          </a:xfrm>
        </p:spPr>
        <p:txBody>
          <a:bodyPr>
            <a:normAutofit/>
          </a:bodyPr>
          <a:lstStyle/>
          <a:p>
            <a:r>
              <a:rPr lang="en-US" sz="2400" b="1" dirty="0" smtClean="0">
                <a:latin typeface="Arial Rounded MT Bold" pitchFamily="34" charset="0"/>
              </a:rPr>
              <a:t>Regular Exercise</a:t>
            </a:r>
            <a:r>
              <a:rPr lang="en-US" sz="2400" dirty="0" smtClean="0">
                <a:latin typeface="Arial Rounded MT Bold" pitchFamily="34" charset="0"/>
              </a:rPr>
              <a:t>: </a:t>
            </a:r>
            <a:r>
              <a:rPr lang="en-US" sz="2200" dirty="0" smtClean="0"/>
              <a:t>Engaging in a variety of physical activities that target different components of fitness.</a:t>
            </a:r>
          </a:p>
          <a:p>
            <a:r>
              <a:rPr lang="en-US" sz="2400" b="1" dirty="0" smtClean="0">
                <a:latin typeface="Arial Rounded MT Bold" pitchFamily="34" charset="0"/>
              </a:rPr>
              <a:t>Healthy Diet</a:t>
            </a:r>
            <a:r>
              <a:rPr lang="en-US" sz="2400" dirty="0" smtClean="0">
                <a:latin typeface="Arial Rounded MT Bold" pitchFamily="34" charset="0"/>
              </a:rPr>
              <a:t>: </a:t>
            </a:r>
            <a:r>
              <a:rPr lang="en-US" sz="2200" dirty="0" smtClean="0"/>
              <a:t>Consuming a balanced diet that provides the necessary nutrients to support physical activity and overall health.</a:t>
            </a:r>
          </a:p>
          <a:p>
            <a:r>
              <a:rPr lang="en-US" sz="2400" b="1" dirty="0" smtClean="0">
                <a:latin typeface="Arial Rounded MT Bold" pitchFamily="34" charset="0"/>
              </a:rPr>
              <a:t>Rest and Recovery</a:t>
            </a:r>
            <a:r>
              <a:rPr lang="en-US" sz="2600" dirty="0" smtClean="0"/>
              <a:t>: </a:t>
            </a:r>
            <a:r>
              <a:rPr lang="en-US" sz="2200" dirty="0" smtClean="0"/>
              <a:t>Ensuring adequate rest and recovery to allow the body to repair and strengthen.</a:t>
            </a:r>
          </a:p>
          <a:p>
            <a:r>
              <a:rPr lang="en-US" sz="2400" b="1" dirty="0" smtClean="0">
                <a:latin typeface="Arial Rounded MT Bold" pitchFamily="34" charset="0"/>
              </a:rPr>
              <a:t>Consistency</a:t>
            </a:r>
            <a:r>
              <a:rPr lang="en-US" sz="2400" dirty="0" smtClean="0">
                <a:latin typeface="Arial Rounded MT Bold" pitchFamily="34" charset="0"/>
              </a:rPr>
              <a:t>: </a:t>
            </a:r>
            <a:r>
              <a:rPr lang="en-US" sz="2200" dirty="0" smtClean="0"/>
              <a:t>Making physical activity a regular part of daily routine for sustained benefits.</a:t>
            </a:r>
          </a:p>
          <a:p>
            <a:r>
              <a:rPr lang="en-US" sz="2200" b="1" dirty="0" smtClean="0"/>
              <a:t>In summary, physical fitness is a multifaceted state of health and well-being, essential for performing daily activities efficiently, maintaining health, and enhancing quality of life.</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r>
              <a:rPr lang="en-US" sz="3600" b="1" dirty="0" smtClean="0">
                <a:latin typeface="Arial Rounded MT Bold" pitchFamily="34" charset="0"/>
              </a:rPr>
              <a:t>Body Posture</a:t>
            </a:r>
            <a:endParaRPr lang="en-US" sz="3600" b="1" dirty="0">
              <a:latin typeface="Arial Rounded MT Bold" pitchFamily="34" charset="0"/>
            </a:endParaRPr>
          </a:p>
        </p:txBody>
      </p:sp>
      <p:sp>
        <p:nvSpPr>
          <p:cNvPr id="3" name="Content Placeholder 2"/>
          <p:cNvSpPr>
            <a:spLocks noGrp="1"/>
          </p:cNvSpPr>
          <p:nvPr>
            <p:ph idx="1"/>
          </p:nvPr>
        </p:nvSpPr>
        <p:spPr>
          <a:xfrm>
            <a:off x="0" y="990600"/>
            <a:ext cx="9144000" cy="5867400"/>
          </a:xfrm>
        </p:spPr>
        <p:txBody>
          <a:bodyPr>
            <a:normAutofit/>
          </a:bodyPr>
          <a:lstStyle/>
          <a:p>
            <a:pPr algn="just">
              <a:buNone/>
            </a:pPr>
            <a:r>
              <a:rPr lang="en-US" sz="2400" b="1" dirty="0" smtClean="0">
                <a:latin typeface="Arial Rounded MT Bold" pitchFamily="34" charset="0"/>
              </a:rPr>
              <a:t>.                              Importance of Body Posture:</a:t>
            </a:r>
          </a:p>
          <a:p>
            <a:pPr algn="just">
              <a:buNone/>
            </a:pPr>
            <a:r>
              <a:rPr lang="en-US" sz="2200" b="1" dirty="0" smtClean="0">
                <a:latin typeface="Arial Rounded MT Bold" pitchFamily="34" charset="0"/>
              </a:rPr>
              <a:t>Physical Health Benefits:</a:t>
            </a:r>
          </a:p>
          <a:p>
            <a:pPr lvl="0" algn="just">
              <a:buNone/>
            </a:pPr>
            <a:r>
              <a:rPr lang="en-US" sz="2400" b="1" dirty="0" smtClean="0"/>
              <a:t>   </a:t>
            </a:r>
            <a:r>
              <a:rPr lang="en-US" sz="2000" b="1" dirty="0" smtClean="0"/>
              <a:t>1. Reduced Risk of Pain and Injury.</a:t>
            </a:r>
            <a:endParaRPr lang="en-US" sz="2000" dirty="0" smtClean="0"/>
          </a:p>
          <a:p>
            <a:pPr lvl="0" algn="just">
              <a:buNone/>
            </a:pPr>
            <a:r>
              <a:rPr lang="en-US" sz="2000" b="1" dirty="0" smtClean="0"/>
              <a:t>  2. Improved Breathing.</a:t>
            </a:r>
            <a:endParaRPr lang="en-US" sz="2000" dirty="0" smtClean="0"/>
          </a:p>
          <a:p>
            <a:pPr lvl="0" algn="just">
              <a:buNone/>
            </a:pPr>
            <a:r>
              <a:rPr lang="en-US" sz="2000" b="1" dirty="0" smtClean="0"/>
              <a:t>  3.Enhanced Digestion.</a:t>
            </a:r>
            <a:endParaRPr lang="en-US" sz="2000" dirty="0" smtClean="0"/>
          </a:p>
          <a:p>
            <a:pPr algn="just">
              <a:buNone/>
            </a:pPr>
            <a:r>
              <a:rPr lang="en-US" sz="2400" b="1" dirty="0" smtClean="0">
                <a:latin typeface="Arial Rounded MT Bold" pitchFamily="34" charset="0"/>
              </a:rPr>
              <a:t>.</a:t>
            </a:r>
            <a:r>
              <a:rPr lang="en-US" sz="2200" b="1" dirty="0" smtClean="0">
                <a:latin typeface="Arial Rounded MT Bold" pitchFamily="34" charset="0"/>
              </a:rPr>
              <a:t>Mental Health Benefits:</a:t>
            </a:r>
          </a:p>
          <a:p>
            <a:pPr lvl="0" algn="just">
              <a:buNone/>
            </a:pPr>
            <a:r>
              <a:rPr lang="en-US" sz="2000" b="1" dirty="0" smtClean="0">
                <a:latin typeface="Arial Rounded MT Bold" pitchFamily="34" charset="0"/>
              </a:rPr>
              <a:t>1.</a:t>
            </a:r>
            <a:r>
              <a:rPr lang="en-US" sz="2000" b="1" dirty="0" smtClean="0"/>
              <a:t>Boosted Confidence and Mood.</a:t>
            </a:r>
            <a:endParaRPr lang="en-US" sz="2000" dirty="0" smtClean="0"/>
          </a:p>
          <a:p>
            <a:pPr lvl="0" algn="just">
              <a:buNone/>
            </a:pPr>
            <a:r>
              <a:rPr lang="en-US" sz="2000" b="1" dirty="0" smtClean="0"/>
              <a:t>2.Improved Focus and Concentration.</a:t>
            </a:r>
          </a:p>
          <a:p>
            <a:pPr algn="just">
              <a:buNone/>
            </a:pPr>
            <a:r>
              <a:rPr lang="en-US" sz="2200" b="1" dirty="0" smtClean="0">
                <a:latin typeface="Arial Rounded MT Bold" pitchFamily="34" charset="0"/>
              </a:rPr>
              <a:t>Functional Benefits:</a:t>
            </a:r>
            <a:endParaRPr lang="en-US" sz="2200" dirty="0" smtClean="0">
              <a:latin typeface="Arial Rounded MT Bold" pitchFamily="34" charset="0"/>
            </a:endParaRPr>
          </a:p>
          <a:p>
            <a:pPr lvl="0" algn="just">
              <a:buNone/>
            </a:pPr>
            <a:r>
              <a:rPr lang="en-US" sz="2000" b="1" dirty="0" smtClean="0"/>
              <a:t>1.Better Balance and Coordination.</a:t>
            </a:r>
            <a:endParaRPr lang="en-US" sz="2000" dirty="0" smtClean="0"/>
          </a:p>
          <a:p>
            <a:pPr lvl="0" algn="just">
              <a:buNone/>
            </a:pPr>
            <a:r>
              <a:rPr lang="en-US" sz="2000" b="1" dirty="0" smtClean="0"/>
              <a:t>2.Enhanced Athletic Performance.</a:t>
            </a:r>
            <a:endParaRPr lang="en-US" sz="2000" dirty="0" smtClean="0"/>
          </a:p>
          <a:p>
            <a:pPr algn="just">
              <a:buNone/>
            </a:pPr>
            <a:r>
              <a:rPr lang="en-US" sz="2400" b="1" dirty="0" smtClean="0">
                <a:latin typeface="Arial Rounded MT Bold" pitchFamily="34" charset="0"/>
              </a:rPr>
              <a:t>.Long-term Benefits:</a:t>
            </a:r>
          </a:p>
          <a:p>
            <a:pPr lvl="0" algn="just">
              <a:buNone/>
            </a:pPr>
            <a:r>
              <a:rPr lang="en-US" sz="2000" b="1" dirty="0" smtClean="0"/>
              <a:t>1.Prevention of Chronic Conditions.</a:t>
            </a:r>
            <a:endParaRPr lang="en-US" sz="2000" dirty="0" smtClean="0"/>
          </a:p>
          <a:p>
            <a:pPr lvl="0" algn="just">
              <a:buNone/>
            </a:pPr>
            <a:r>
              <a:rPr lang="en-US" sz="2000" b="1" dirty="0" smtClean="0"/>
              <a:t>2.Aging Gracefully.</a:t>
            </a:r>
            <a:endParaRPr lang="en-US" sz="2000" dirty="0" smtClean="0"/>
          </a:p>
          <a:p>
            <a:pPr algn="just">
              <a:buNone/>
            </a:pPr>
            <a:endParaRPr lang="en-US" sz="2400" dirty="0" smtClean="0">
              <a:latin typeface="Arial Rounded MT Bold" pitchFamily="34" charset="0"/>
            </a:endParaRPr>
          </a:p>
          <a:p>
            <a:pPr algn="just"/>
            <a:endParaRPr lang="en-US" sz="2400" b="1" dirty="0" smtClean="0">
              <a:latin typeface="Arial Rounded MT Bold"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1415</Words>
  <Application>Microsoft Office PowerPoint</Application>
  <PresentationFormat>On-screen Show (4:3)</PresentationFormat>
  <Paragraphs>78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Physical Fitness &amp; Body Posture</vt:lpstr>
      <vt:lpstr>What is physical fitness?</vt:lpstr>
      <vt:lpstr>Components of Physical Fitness</vt:lpstr>
      <vt:lpstr>Slide 4</vt:lpstr>
      <vt:lpstr>Importance of Physical Fitness</vt:lpstr>
      <vt:lpstr>Importance of Physical Fitness</vt:lpstr>
      <vt:lpstr>Recommendations for Schools</vt:lpstr>
      <vt:lpstr>Achieving Physical Fitness</vt:lpstr>
      <vt:lpstr>Body Posture</vt:lpstr>
      <vt:lpstr>How to Improve Body Posture </vt:lpstr>
      <vt:lpstr>Slide 11</vt:lpstr>
      <vt:lpstr>Slide 12</vt:lpstr>
      <vt:lpstr>Conclusion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CHATTERJEE</dc:creator>
  <cp:lastModifiedBy>Smartclass</cp:lastModifiedBy>
  <cp:revision>44</cp:revision>
  <dcterms:created xsi:type="dcterms:W3CDTF">2006-08-16T00:00:00Z</dcterms:created>
  <dcterms:modified xsi:type="dcterms:W3CDTF">2023-07-02T03:46:22Z</dcterms:modified>
</cp:coreProperties>
</file>